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87E"/>
    <a:srgbClr val="004D8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36" autoAdjust="0"/>
    <p:restoredTop sz="94700" autoAdjust="0"/>
  </p:normalViewPr>
  <p:slideViewPr>
    <p:cSldViewPr>
      <p:cViewPr varScale="1">
        <p:scale>
          <a:sx n="74" d="100"/>
          <a:sy n="74" d="100"/>
        </p:scale>
        <p:origin x="-1062" y="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A68A31-6D9E-4A02-9028-7BB883EC5E6E}" type="datetimeFigureOut">
              <a:rPr lang="en-US" smtClean="0"/>
              <a:pPr/>
              <a:t>6/5/2012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0853B5-0406-41E8-9560-E5BDECFCE41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6/5/2012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6/5/2012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6/5/2012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6/5/2012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Documents and Settings\Roplasto\Desktop\Preisliste%20Thermo-Design%20%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logo_hidroplas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1"/>
            <a:ext cx="7010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1" y="6096000"/>
            <a:ext cx="464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-1066800" y="2967335"/>
            <a:ext cx="7315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Britannic Bold" pitchFamily="34" charset="0"/>
              </a:rPr>
              <a:t> MODELE USI PVC </a:t>
            </a:r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248865" y="2209800"/>
            <a:ext cx="111865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  <a:reflection blurRad="6350" stA="50000" endA="300" endPos="50000" dist="60007" dir="5400000" sy="-100000" algn="bl" rotWithShape="0"/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2672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rgbClr val="002060">
                      <a:alpha val="60000"/>
                    </a:srgb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ritannic Bold" pitchFamily="34" charset="0"/>
              </a:rPr>
              <a:t>100% MADE IN GERMANY</a:t>
            </a:r>
            <a:endParaRPr lang="en-US" sz="4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101600">
                  <a:srgbClr val="002060">
                    <a:alpha val="60000"/>
                  </a:srgb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Britann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i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</a:rPr>
              <a:t>  </a:t>
            </a:r>
            <a:r>
              <a:rPr lang="en-US" sz="1800" i="1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</a:rPr>
              <a:t>Daca</a:t>
            </a:r>
            <a:r>
              <a:rPr lang="en-US" sz="1800" i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</a:rPr>
              <a:t> </a:t>
            </a:r>
            <a:r>
              <a:rPr lang="en-US" sz="1800" i="1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</a:rPr>
              <a:t>toate</a:t>
            </a:r>
            <a:r>
              <a:rPr lang="en-US" sz="1800" i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</a:rPr>
              <a:t> </a:t>
            </a:r>
            <a:r>
              <a:rPr lang="en-US" sz="1800" i="1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</a:rPr>
              <a:t>ferestrele</a:t>
            </a:r>
            <a:r>
              <a:rPr lang="en-US" sz="1800" i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</a:rPr>
              <a:t> “</a:t>
            </a:r>
            <a:r>
              <a:rPr lang="en-US" sz="1800" i="1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</a:rPr>
              <a:t>seamana</a:t>
            </a:r>
            <a:r>
              <a:rPr lang="en-US" sz="1800" i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</a:rPr>
              <a:t> ‘’  </a:t>
            </a:r>
            <a:r>
              <a:rPr lang="en-US" sz="1800" i="1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</a:rPr>
              <a:t>intre</a:t>
            </a:r>
            <a:r>
              <a:rPr lang="en-US" sz="1800" i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</a:rPr>
              <a:t> </a:t>
            </a:r>
            <a:r>
              <a:rPr lang="en-US" sz="1800" i="1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</a:rPr>
              <a:t>ele</a:t>
            </a:r>
            <a:r>
              <a:rPr lang="en-US" sz="1800" i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</a:rPr>
              <a:t> </a:t>
            </a:r>
            <a:r>
              <a:rPr lang="en-US" sz="1800" i="1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</a:rPr>
              <a:t>ceea</a:t>
            </a:r>
            <a:r>
              <a:rPr lang="en-US" sz="1800" i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</a:rPr>
              <a:t> </a:t>
            </a:r>
            <a:r>
              <a:rPr lang="en-US" sz="1800" i="1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</a:rPr>
              <a:t>ce</a:t>
            </a:r>
            <a:r>
              <a:rPr lang="en-US" sz="1800" i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</a:rPr>
              <a:t> </a:t>
            </a:r>
            <a:r>
              <a:rPr lang="en-US" sz="1800" i="1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</a:rPr>
              <a:t>pune</a:t>
            </a:r>
            <a:r>
              <a:rPr lang="en-US" sz="1800" i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</a:rPr>
              <a:t>  </a:t>
            </a:r>
            <a:r>
              <a:rPr lang="en-US" sz="1800" i="1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</a:rPr>
              <a:t>valoare</a:t>
            </a:r>
            <a:r>
              <a:rPr lang="en-US" sz="1800" i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</a:rPr>
              <a:t> in  </a:t>
            </a:r>
            <a:br>
              <a:rPr lang="en-US" sz="1800" i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</a:rPr>
            </a:br>
            <a:r>
              <a:rPr lang="en-US" sz="1800" i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</a:rPr>
              <a:t>                      </a:t>
            </a:r>
            <a:r>
              <a:rPr lang="en-US" sz="1800" i="1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</a:rPr>
              <a:t>stilul</a:t>
            </a:r>
            <a:r>
              <a:rPr lang="en-US" sz="1800" i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</a:rPr>
              <a:t> </a:t>
            </a:r>
            <a:r>
              <a:rPr lang="en-US" sz="1800" i="1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</a:rPr>
              <a:t>arhitectural</a:t>
            </a:r>
            <a:r>
              <a:rPr lang="en-US" sz="1800" i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</a:rPr>
              <a:t> </a:t>
            </a:r>
            <a:r>
              <a:rPr lang="en-US" sz="1800" i="1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</a:rPr>
              <a:t>este</a:t>
            </a:r>
            <a:r>
              <a:rPr lang="en-US" sz="1800" i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</a:rPr>
              <a:t> </a:t>
            </a:r>
            <a:r>
              <a:rPr lang="en-US" sz="1800" i="1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</a:rPr>
              <a:t>usa</a:t>
            </a:r>
            <a:r>
              <a:rPr lang="en-US" sz="1800" i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</a:rPr>
              <a:t> de la </a:t>
            </a:r>
            <a:r>
              <a:rPr lang="en-US" sz="1800" i="1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</a:rPr>
              <a:t>intrare</a:t>
            </a:r>
            <a:r>
              <a:rPr lang="en-US" sz="1800" i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</a:rPr>
              <a:t>.</a:t>
            </a:r>
            <a:endParaRPr lang="en-US" sz="4400" i="1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Britannic Bold" pitchFamily="34" charset="0"/>
            </a:endParaRPr>
          </a:p>
        </p:txBody>
      </p:sp>
      <p:pic>
        <p:nvPicPr>
          <p:cNvPr id="10242" name="Picture 2" descr="C:\Documents and Settings\Roplasto\Desktop\MODELE E-MAIL\usi pg 6.jpg"/>
          <p:cNvPicPr>
            <a:picLocks noChangeAspect="1" noChangeArrowheads="1"/>
          </p:cNvPicPr>
          <p:nvPr/>
        </p:nvPicPr>
        <p:blipFill>
          <a:blip r:embed="rId2" cstate="print">
            <a:lum bright="-30000"/>
          </a:blip>
          <a:srcRect/>
          <a:stretch>
            <a:fillRect/>
          </a:stretch>
        </p:blipFill>
        <p:spPr bwMode="auto">
          <a:xfrm>
            <a:off x="762000" y="381000"/>
            <a:ext cx="7467600" cy="5279967"/>
          </a:xfrm>
          <a:prstGeom prst="rect">
            <a:avLst/>
          </a:prstGeom>
          <a:noFill/>
          <a:effectLst>
            <a:softEdge rad="317500"/>
          </a:effectLst>
          <a:scene3d>
            <a:camera prst="perspectiveRelaxed"/>
            <a:lightRig rig="threePt" dir="t"/>
          </a:scene3d>
        </p:spPr>
      </p:pic>
      <p:pic>
        <p:nvPicPr>
          <p:cNvPr id="10243" name="Picture 3" descr="logo_hidroplas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57825" y="5837238"/>
            <a:ext cx="3686175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i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</a:rPr>
              <a:t>       </a:t>
            </a:r>
            <a:r>
              <a:rPr lang="en-US" sz="1800" i="1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</a:rPr>
              <a:t>Pentru</a:t>
            </a:r>
            <a:r>
              <a:rPr lang="en-US" sz="1800" i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</a:rPr>
              <a:t> a </a:t>
            </a:r>
            <a:r>
              <a:rPr lang="en-US" sz="1800" i="1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</a:rPr>
              <a:t>indeplini</a:t>
            </a:r>
            <a:r>
              <a:rPr lang="en-US" sz="1800" i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</a:rPr>
              <a:t> </a:t>
            </a:r>
            <a:r>
              <a:rPr lang="en-US" sz="1800" i="1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</a:rPr>
              <a:t>orice</a:t>
            </a:r>
            <a:r>
              <a:rPr lang="en-US" sz="1800" i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</a:rPr>
              <a:t> </a:t>
            </a:r>
            <a:r>
              <a:rPr lang="en-US" sz="1800" i="1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</a:rPr>
              <a:t>exigenta</a:t>
            </a:r>
            <a:r>
              <a:rPr lang="en-US" sz="1800" i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</a:rPr>
              <a:t> HIDROPLASTO®</a:t>
            </a:r>
            <a:br>
              <a:rPr lang="en-US" sz="1800" i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</a:rPr>
            </a:br>
            <a:r>
              <a:rPr lang="en-US" sz="1800" i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</a:rPr>
              <a:t>             </a:t>
            </a:r>
            <a:r>
              <a:rPr lang="en-US" sz="1800" i="1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</a:rPr>
              <a:t>ofera</a:t>
            </a:r>
            <a:r>
              <a:rPr lang="en-US" sz="1800" i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</a:rPr>
              <a:t> </a:t>
            </a:r>
            <a:r>
              <a:rPr lang="en-US" sz="1800" i="1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</a:rPr>
              <a:t>solutii</a:t>
            </a:r>
            <a:r>
              <a:rPr lang="en-US" sz="1800" i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</a:rPr>
              <a:t> </a:t>
            </a:r>
            <a:r>
              <a:rPr lang="en-US" sz="1800" i="1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</a:rPr>
              <a:t>sofisticate</a:t>
            </a:r>
            <a:r>
              <a:rPr lang="en-US" sz="1800" i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</a:rPr>
              <a:t> , cu design modern </a:t>
            </a:r>
            <a:r>
              <a:rPr lang="en-US" sz="1800" i="1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</a:rPr>
              <a:t>sau</a:t>
            </a:r>
            <a:r>
              <a:rPr lang="en-US" sz="1800" i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</a:rPr>
              <a:t> </a:t>
            </a:r>
            <a:r>
              <a:rPr lang="en-US" sz="1800" i="1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</a:rPr>
              <a:t>clasic</a:t>
            </a:r>
            <a:r>
              <a:rPr lang="en-US" sz="1800" i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</a:rPr>
              <a:t>.</a:t>
            </a:r>
            <a:endParaRPr lang="en-US" sz="4400" i="1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Britannic Bold" pitchFamily="34" charset="0"/>
            </a:endParaRPr>
          </a:p>
        </p:txBody>
      </p:sp>
      <p:pic>
        <p:nvPicPr>
          <p:cNvPr id="11266" name="Picture 2" descr="C:\Documents and Settings\Roplasto\Desktop\MODELE E-MAIL\usi pg 8.jpg"/>
          <p:cNvPicPr>
            <a:picLocks noChangeAspect="1" noChangeArrowheads="1"/>
          </p:cNvPicPr>
          <p:nvPr/>
        </p:nvPicPr>
        <p:blipFill>
          <a:blip r:embed="rId2" cstate="print">
            <a:lum bright="-30000"/>
          </a:blip>
          <a:srcRect/>
          <a:stretch>
            <a:fillRect/>
          </a:stretch>
        </p:blipFill>
        <p:spPr bwMode="auto">
          <a:xfrm>
            <a:off x="685800" y="609600"/>
            <a:ext cx="7696200" cy="5457825"/>
          </a:xfrm>
          <a:prstGeom prst="rect">
            <a:avLst/>
          </a:prstGeom>
          <a:noFill/>
          <a:effectLst>
            <a:softEdge rad="317500"/>
          </a:effectLst>
          <a:scene3d>
            <a:camera prst="perspectiveRelaxed"/>
            <a:lightRig rig="threePt" dir="t"/>
          </a:scene3d>
        </p:spPr>
      </p:pic>
      <p:pic>
        <p:nvPicPr>
          <p:cNvPr id="11267" name="Picture 3" descr="logo_hidroplas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57825" y="5837238"/>
            <a:ext cx="3686175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i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</a:rPr>
              <a:t>            ART &amp; DESIGN</a:t>
            </a:r>
            <a:endParaRPr lang="en-US" sz="4400" i="1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Britann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 descr="C:\Documents and Settings\Roplasto\Desktop\MODELE E-MAIL\usi pg 4.jpg"/>
          <p:cNvPicPr>
            <a:picLocks noChangeAspect="1" noChangeArrowheads="1"/>
          </p:cNvPicPr>
          <p:nvPr/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>
            <a:off x="838200" y="381000"/>
            <a:ext cx="7391400" cy="5699004"/>
          </a:xfrm>
          <a:prstGeom prst="rect">
            <a:avLst/>
          </a:prstGeom>
          <a:noFill/>
          <a:effectLst>
            <a:softEdge rad="317500"/>
          </a:effectLst>
          <a:scene3d>
            <a:camera prst="perspectiveRelaxed"/>
            <a:lightRig rig="threePt" dir="t"/>
          </a:scene3d>
        </p:spPr>
      </p:pic>
      <p:pic>
        <p:nvPicPr>
          <p:cNvPr id="12291" name="Picture 3" descr="logo_hidroplas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57825" y="5837238"/>
            <a:ext cx="3686175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i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</a:rPr>
              <a:t>           ART &amp; DESIGN</a:t>
            </a:r>
            <a:endParaRPr lang="en-US" sz="4400" i="1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Britann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 descr="C:\Documents and Settings\Roplasto\Desktop\MODELE E-MAIL\usi pg 2.jpg"/>
          <p:cNvPicPr>
            <a:picLocks noChangeAspect="1" noChangeArrowheads="1"/>
          </p:cNvPicPr>
          <p:nvPr/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>
            <a:off x="762000" y="685801"/>
            <a:ext cx="7620000" cy="5486400"/>
          </a:xfrm>
          <a:prstGeom prst="rect">
            <a:avLst/>
          </a:prstGeom>
          <a:noFill/>
          <a:effectLst>
            <a:softEdge rad="317500"/>
          </a:effectLst>
          <a:scene3d>
            <a:camera prst="perspectiveRelaxed"/>
            <a:lightRig rig="threePt" dir="t"/>
          </a:scene3d>
        </p:spPr>
      </p:pic>
      <p:pic>
        <p:nvPicPr>
          <p:cNvPr id="13315" name="Picture 3" descr="logo_hidroplas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57825" y="5837238"/>
            <a:ext cx="3686175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Roplasto\Desktop\steag_Germani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D:\diverse 2010\diverseEE 2010\comunicate , reclame etc\hidroplasto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199" y="0"/>
            <a:ext cx="3733801" cy="137160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9" name="Rectangle 8"/>
          <p:cNvSpPr/>
          <p:nvPr/>
        </p:nvSpPr>
        <p:spPr>
          <a:xfrm>
            <a:off x="6019800" y="1443841"/>
            <a:ext cx="31242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8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BIROURI/DEPOZIT/HALA </a:t>
            </a:r>
            <a:r>
              <a:rPr lang="en-US" b="1" dirty="0" smtClean="0">
                <a:solidFill>
                  <a:schemeClr val="tx1">
                    <a:lumMod val="8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PRODUCTIE</a:t>
            </a:r>
            <a:endParaRPr lang="en-US" dirty="0" smtClean="0">
              <a:solidFill>
                <a:schemeClr val="tx1">
                  <a:lumMod val="8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en-US" b="1" dirty="0" smtClean="0">
                <a:solidFill>
                  <a:schemeClr val="tx1">
                    <a:lumMod val="8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Str. </a:t>
            </a:r>
            <a:r>
              <a:rPr lang="en-US" b="1" dirty="0" err="1" smtClean="0">
                <a:solidFill>
                  <a:schemeClr val="tx1">
                    <a:lumMod val="8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Pacea</a:t>
            </a:r>
            <a:r>
              <a:rPr lang="en-US" b="1" dirty="0" smtClean="0">
                <a:solidFill>
                  <a:schemeClr val="tx1">
                    <a:lumMod val="8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Nr. 4 </a:t>
            </a:r>
            <a:endParaRPr lang="en-US" dirty="0" smtClean="0">
              <a:solidFill>
                <a:schemeClr val="tx1">
                  <a:lumMod val="8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en-US" b="1" dirty="0" err="1" smtClean="0">
                <a:solidFill>
                  <a:schemeClr val="tx1">
                    <a:lumMod val="8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Botosani</a:t>
            </a:r>
            <a:r>
              <a:rPr lang="en-US" b="1" dirty="0" smtClean="0">
                <a:solidFill>
                  <a:schemeClr val="tx1">
                    <a:lumMod val="8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710010 Romania</a:t>
            </a:r>
            <a:endParaRPr lang="en-US" dirty="0" smtClean="0">
              <a:solidFill>
                <a:schemeClr val="tx1">
                  <a:lumMod val="8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en-US" b="1" dirty="0" smtClean="0">
                <a:solidFill>
                  <a:schemeClr val="tx1">
                    <a:lumMod val="8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Tel: 0040 </a:t>
            </a:r>
            <a:r>
              <a:rPr lang="en-US" b="1" dirty="0" smtClean="0">
                <a:solidFill>
                  <a:schemeClr val="tx1">
                    <a:lumMod val="8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231/522.525  </a:t>
            </a:r>
            <a:endParaRPr lang="en-US" b="1" dirty="0" smtClean="0">
              <a:solidFill>
                <a:schemeClr val="tx1">
                  <a:lumMod val="8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en-US" b="1" dirty="0" smtClean="0">
                <a:solidFill>
                  <a:schemeClr val="tx1">
                    <a:lumMod val="8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Fax: 0040 </a:t>
            </a:r>
            <a:r>
              <a:rPr lang="en-US" b="1" dirty="0" smtClean="0">
                <a:solidFill>
                  <a:schemeClr val="tx1">
                    <a:lumMod val="8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231/522.526</a:t>
            </a:r>
            <a:endParaRPr lang="en-US" dirty="0" smtClean="0">
              <a:solidFill>
                <a:schemeClr val="tx1">
                  <a:lumMod val="8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en-US" b="1" dirty="0" smtClean="0">
                <a:solidFill>
                  <a:schemeClr val="tx1">
                    <a:lumMod val="8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SHOWROOM / OFERTARE </a:t>
            </a:r>
            <a:endParaRPr lang="en-US" dirty="0" smtClean="0">
              <a:solidFill>
                <a:schemeClr val="tx1">
                  <a:lumMod val="8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en-US" b="1" dirty="0" smtClean="0">
                <a:solidFill>
                  <a:schemeClr val="tx1">
                    <a:lumMod val="8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str. </a:t>
            </a:r>
            <a:r>
              <a:rPr lang="en-US" b="1" dirty="0" err="1" smtClean="0">
                <a:solidFill>
                  <a:schemeClr val="tx1">
                    <a:lumMod val="8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Calea</a:t>
            </a:r>
            <a:r>
              <a:rPr lang="en-US" b="1" dirty="0" smtClean="0">
                <a:solidFill>
                  <a:schemeClr val="tx1">
                    <a:lumMod val="8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b="1" dirty="0" err="1" smtClean="0">
                <a:solidFill>
                  <a:schemeClr val="tx1">
                    <a:lumMod val="8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Nationala</a:t>
            </a:r>
            <a:r>
              <a:rPr lang="en-US" b="1" dirty="0" smtClean="0">
                <a:solidFill>
                  <a:schemeClr val="tx1">
                    <a:lumMod val="8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Nr. 46 / </a:t>
            </a:r>
            <a:r>
              <a:rPr lang="en-US" b="1" dirty="0" err="1" smtClean="0">
                <a:solidFill>
                  <a:schemeClr val="tx1">
                    <a:lumMod val="8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Botosani</a:t>
            </a:r>
            <a:endParaRPr lang="en-US" dirty="0" smtClean="0">
              <a:solidFill>
                <a:schemeClr val="tx1">
                  <a:lumMod val="8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en-US" b="1" dirty="0" smtClean="0">
                <a:solidFill>
                  <a:schemeClr val="tx1">
                    <a:lumMod val="8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Tel </a:t>
            </a:r>
            <a:r>
              <a:rPr lang="en-US" b="1" dirty="0" smtClean="0">
                <a:solidFill>
                  <a:schemeClr val="tx1">
                    <a:lumMod val="8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: 0331.40.10.29</a:t>
            </a:r>
            <a:endParaRPr lang="en-US" dirty="0" smtClean="0">
              <a:solidFill>
                <a:schemeClr val="tx1">
                  <a:lumMod val="8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en-US" b="1" dirty="0" smtClean="0">
                <a:solidFill>
                  <a:schemeClr val="tx1">
                    <a:lumMod val="8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Fax : </a:t>
            </a:r>
            <a:r>
              <a:rPr lang="en-US" b="1" dirty="0" smtClean="0">
                <a:solidFill>
                  <a:schemeClr val="tx1">
                    <a:lumMod val="8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0331.40.10.28</a:t>
            </a:r>
            <a:endParaRPr lang="en-US" b="1" dirty="0" smtClean="0">
              <a:solidFill>
                <a:schemeClr val="tx1">
                  <a:lumMod val="8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91000" y="6324600"/>
            <a:ext cx="48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</a:rPr>
              <a:t>                 </a:t>
            </a:r>
            <a:r>
              <a:rPr lang="en-US" sz="2000" i="1" dirty="0" smtClean="0">
                <a:solidFill>
                  <a:srgbClr val="00487E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</a:rPr>
              <a:t>E-MAIL: office@hidroplasto.ro</a:t>
            </a:r>
            <a:endParaRPr lang="en-US" sz="2000" i="1" dirty="0">
              <a:solidFill>
                <a:srgbClr val="00487E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Britannic Bol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4572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latin typeface="Britannic Bold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6248400"/>
            <a:ext cx="449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487E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www.hidroplasto.ro      </a:t>
            </a:r>
            <a:r>
              <a:rPr lang="en-US" b="1" i="1" dirty="0" smtClean="0">
                <a:solidFill>
                  <a:srgbClr val="00487E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www.profileroplasto.ro</a:t>
            </a:r>
            <a:endParaRPr lang="en-US" b="1" i="1" dirty="0" smtClean="0">
              <a:solidFill>
                <a:srgbClr val="00487E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8800" y="-304800"/>
            <a:ext cx="2895600" cy="5029200"/>
          </a:xfrm>
        </p:spPr>
        <p:txBody>
          <a:bodyPr>
            <a:noAutofit/>
          </a:bodyPr>
          <a:lstStyle/>
          <a:p>
            <a:r>
              <a:rPr lang="en-US" sz="1600" i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</a:rPr>
              <a:t>IN ORICE SPATIU NE AFLAM , IN APROAPE ORICE AM PRIVI DE LA CARTE LA VESTIMENTATIE , DE LA AUTOMOBIL LA MOBILIER SUNTEM INCONJURATI DE ARHITECTURA SI DE DESIGN  , PENTRU NOI ESTE FOARTE SIMPLU SA PROIECTAM SI SA PRODUCEM ORICE DESIGN PENTRU A SE POTRIVI CU LOCUINTA DUMNEAVOASTRA SI BINEINTELES CU CEEA CE VA DORITI ! </a:t>
            </a:r>
            <a:endParaRPr lang="en-US" sz="1600" i="1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Britannic Bold" pitchFamily="34" charset="0"/>
            </a:endParaRPr>
          </a:p>
        </p:txBody>
      </p:sp>
      <p:pic>
        <p:nvPicPr>
          <p:cNvPr id="2051" name="Picture 3" descr="C:\Documents and Settings\Roplasto\Desktop\Inglese%20noce%20batt%5B1%5D_1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10200" cy="6858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3" name="Picture 5" descr="logo_hidroplas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57825" y="5837238"/>
            <a:ext cx="3686175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304801"/>
            <a:ext cx="3429000" cy="4267199"/>
          </a:xfrm>
        </p:spPr>
        <p:txBody>
          <a:bodyPr>
            <a:normAutofit/>
          </a:bodyPr>
          <a:lstStyle/>
          <a:p>
            <a:r>
              <a:rPr lang="en-US" sz="1800" i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</a:rPr>
              <a:t>PENTRU NOI O USA REPREZINTA MAI MULT DECAT O CALE DE INTRARE SAU IESIRE .</a:t>
            </a:r>
          </a:p>
          <a:p>
            <a:r>
              <a:rPr lang="en-US" sz="1800" i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</a:rPr>
              <a:t>DELIMITEAZA SPATII, DESCHIDE PERSPECTIVE  , ADUCE INTIMITATEA ATAT DE NECESARA</a:t>
            </a:r>
            <a:endParaRPr lang="en-US" sz="1800" i="1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Britannic Bold" pitchFamily="34" charset="0"/>
            </a:endParaRPr>
          </a:p>
        </p:txBody>
      </p:sp>
      <p:pic>
        <p:nvPicPr>
          <p:cNvPr id="3074" name="Picture 2" descr="C:\Documents and Settings\Roplasto\Desktop\USI\usi_ext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-685800"/>
            <a:ext cx="4724400" cy="7543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075" name="Picture 3" descr="logo_hidroplas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57825" y="5837238"/>
            <a:ext cx="3686175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0" y="762000"/>
            <a:ext cx="2438400" cy="5364163"/>
          </a:xfrm>
        </p:spPr>
        <p:txBody>
          <a:bodyPr>
            <a:normAutofit/>
          </a:bodyPr>
          <a:lstStyle/>
          <a:p>
            <a:r>
              <a:rPr lang="en-US" sz="1800" i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</a:rPr>
              <a:t>O USA NU NUMAI CA TREBUIE SA FIE REZISTENTA DAR TREBUIE SA ARATE SI BINE SI SA NE FACA O PRIMIRE CALDUROASA !</a:t>
            </a:r>
            <a:endParaRPr lang="en-US" sz="1800" i="1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Britannic Bold" pitchFamily="34" charset="0"/>
            </a:endParaRPr>
          </a:p>
        </p:txBody>
      </p:sp>
      <p:pic>
        <p:nvPicPr>
          <p:cNvPr id="4098" name="Picture 2" descr="C:\Documents and Settings\Roplasto\Desktop\USI\Usi-termopan-suntherm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"/>
            <a:ext cx="4876800" cy="5562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099" name="Picture 3" descr="logo_hidroplas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57825" y="5837238"/>
            <a:ext cx="3686175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1200" y="274638"/>
            <a:ext cx="2667000" cy="5059362"/>
          </a:xfrm>
        </p:spPr>
        <p:txBody>
          <a:bodyPr>
            <a:normAutofit/>
          </a:bodyPr>
          <a:lstStyle/>
          <a:p>
            <a:r>
              <a:rPr lang="en-US" sz="2200" i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</a:rPr>
              <a:t>SISTEMUL DE VITRALII</a:t>
            </a:r>
            <a:r>
              <a:rPr lang="en-US" sz="2000" i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</a:rPr>
              <a:t/>
            </a:r>
            <a:br>
              <a:rPr lang="en-US" sz="2000" i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</a:rPr>
            </a:br>
            <a:r>
              <a:rPr lang="en-US" sz="2000" i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</a:rPr>
              <a:t> FRUMOS, ACCESIBIL SI FOARTE USOR DE INTRETINUT</a:t>
            </a:r>
            <a:endParaRPr lang="en-US" sz="2000" i="1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Britannic Bold" pitchFamily="34" charset="0"/>
            </a:endParaRPr>
          </a:p>
        </p:txBody>
      </p:sp>
      <p:pic>
        <p:nvPicPr>
          <p:cNvPr id="5123" name="Picture 3" descr="D:\diverse 2010\diverse 2\ref\021_vitraz_Ka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-1066800"/>
            <a:ext cx="3962400" cy="8077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124" name="Picture 4" descr="logo_hidroplas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57825" y="5837238"/>
            <a:ext cx="3686175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274638"/>
            <a:ext cx="5105400" cy="4906962"/>
          </a:xfrm>
        </p:spPr>
        <p:txBody>
          <a:bodyPr>
            <a:normAutofit/>
          </a:bodyPr>
          <a:lstStyle/>
          <a:p>
            <a:r>
              <a:rPr lang="en-US" sz="2000" i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</a:rPr>
              <a:t>MODEL DE GEAM SABLAT ( SABLAT –MAT) </a:t>
            </a:r>
            <a:br>
              <a:rPr lang="en-US" sz="2000" i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</a:rPr>
            </a:br>
            <a:r>
              <a:rPr lang="en-US" sz="2000" i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</a:rPr>
              <a:t>ADAPTAREA DORINTELOR DUMNEAVOASTRA</a:t>
            </a:r>
            <a:endParaRPr lang="en-US" sz="2000" i="1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Britann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1600200"/>
            <a:ext cx="46482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146" name="Picture 2" descr="C:\Documents and Settings\Roplasto\Desktop\poza06337132239256750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"/>
            <a:ext cx="2514600" cy="6172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148" name="Picture 4" descr="logo_hidroplas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57825" y="5837238"/>
            <a:ext cx="3686175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3352800" cy="3992562"/>
          </a:xfrm>
        </p:spPr>
        <p:txBody>
          <a:bodyPr>
            <a:normAutofit/>
          </a:bodyPr>
          <a:lstStyle/>
          <a:p>
            <a:r>
              <a:rPr lang="en-US" sz="2000" i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</a:rPr>
              <a:t>O USA NU NUMAI CA TREBUIE SA FIE FRUMOASA TREBUIE SA NE OFERE SI O SIGURANTA SPORITA !</a:t>
            </a:r>
            <a:endParaRPr lang="en-US" sz="2000" i="1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Britann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1" name="Picture 3" descr="C:\Documents and Settings\Roplasto\Desktop\security_do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3886200" cy="6629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172" name="Picture 4" descr="logo_hidroplas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57825" y="5837238"/>
            <a:ext cx="3686175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001000" cy="990600"/>
          </a:xfrm>
        </p:spPr>
        <p:txBody>
          <a:bodyPr>
            <a:normAutofit/>
          </a:bodyPr>
          <a:lstStyle/>
          <a:p>
            <a:r>
              <a:rPr lang="en-US" sz="1800" i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</a:rPr>
              <a:t>     </a:t>
            </a:r>
            <a:r>
              <a:rPr lang="en-US" sz="1800" i="1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</a:rPr>
              <a:t>diversitatea</a:t>
            </a:r>
            <a:r>
              <a:rPr lang="en-US" sz="1800" i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</a:rPr>
              <a:t> </a:t>
            </a:r>
            <a:r>
              <a:rPr lang="en-US" sz="1800" i="1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</a:rPr>
              <a:t>este</a:t>
            </a:r>
            <a:r>
              <a:rPr lang="en-US" sz="1800" i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</a:rPr>
              <a:t> </a:t>
            </a:r>
            <a:r>
              <a:rPr lang="en-US" sz="1800" i="1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</a:rPr>
              <a:t>cuvantul</a:t>
            </a:r>
            <a:r>
              <a:rPr lang="en-US" sz="1800" i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</a:rPr>
              <a:t>  </a:t>
            </a:r>
            <a:r>
              <a:rPr lang="en-US" sz="1800" i="1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</a:rPr>
              <a:t>cheie</a:t>
            </a:r>
            <a:r>
              <a:rPr lang="en-US" sz="1800" i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</a:rPr>
              <a:t> in </a:t>
            </a:r>
            <a:r>
              <a:rPr lang="en-US" sz="1800" i="1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</a:rPr>
              <a:t>ceea</a:t>
            </a:r>
            <a:r>
              <a:rPr lang="en-US" sz="1800" i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</a:rPr>
              <a:t> </a:t>
            </a:r>
            <a:r>
              <a:rPr lang="en-US" sz="1800" i="1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</a:rPr>
              <a:t>ce</a:t>
            </a:r>
            <a:r>
              <a:rPr lang="en-US" sz="1800" i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</a:rPr>
              <a:t> </a:t>
            </a:r>
            <a:r>
              <a:rPr lang="en-US" sz="1800" i="1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</a:rPr>
              <a:t>priveste</a:t>
            </a:r>
            <a:r>
              <a:rPr lang="en-US" sz="1800" i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</a:rPr>
              <a:t> </a:t>
            </a:r>
            <a:r>
              <a:rPr lang="en-US" sz="1800" i="1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</a:rPr>
              <a:t>dimensiunile</a:t>
            </a:r>
            <a:r>
              <a:rPr lang="en-US" sz="1800" i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</a:rPr>
              <a:t>,</a:t>
            </a:r>
            <a:br>
              <a:rPr lang="en-US" sz="1800" i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</a:rPr>
            </a:br>
            <a:r>
              <a:rPr lang="en-US" sz="1800" i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</a:rPr>
              <a:t>                   </a:t>
            </a:r>
            <a:r>
              <a:rPr lang="en-US" sz="1800" i="1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</a:rPr>
              <a:t>conformatiile</a:t>
            </a:r>
            <a:r>
              <a:rPr lang="en-US" sz="1800" i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</a:rPr>
              <a:t> , </a:t>
            </a:r>
            <a:r>
              <a:rPr lang="en-US" sz="1800" i="1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</a:rPr>
              <a:t>culorile</a:t>
            </a:r>
            <a:r>
              <a:rPr lang="en-US" sz="1800" i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</a:rPr>
              <a:t> </a:t>
            </a:r>
            <a:r>
              <a:rPr lang="en-US" sz="1800" i="1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</a:rPr>
              <a:t>si</a:t>
            </a:r>
            <a:r>
              <a:rPr lang="en-US" sz="1800" i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</a:rPr>
              <a:t> </a:t>
            </a:r>
            <a:r>
              <a:rPr lang="en-US" sz="1800" i="1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</a:rPr>
              <a:t>tipurile</a:t>
            </a:r>
            <a:r>
              <a:rPr lang="en-US" sz="1800" i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</a:rPr>
              <a:t> de </a:t>
            </a:r>
            <a:r>
              <a:rPr lang="en-US" sz="1800" i="1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</a:rPr>
              <a:t>deschideri</a:t>
            </a:r>
            <a:r>
              <a:rPr lang="en-US" sz="1800" i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</a:rPr>
              <a:t>.</a:t>
            </a:r>
            <a:br>
              <a:rPr lang="en-US" sz="1800" i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</a:rPr>
            </a:br>
            <a:r>
              <a:rPr lang="en-US" sz="1800" i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</a:rPr>
              <a:t>                                                 </a:t>
            </a:r>
            <a:endParaRPr lang="en-US" sz="1800" i="1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Britannic Bold" pitchFamily="34" charset="0"/>
            </a:endParaRPr>
          </a:p>
        </p:txBody>
      </p:sp>
      <p:pic>
        <p:nvPicPr>
          <p:cNvPr id="8194" name="Picture 2" descr="C:\Documents and Settings\Roplasto\Desktop\MODELE E-MAIL\usi pg 1.jpg"/>
          <p:cNvPicPr>
            <a:picLocks noChangeAspect="1" noChangeArrowheads="1"/>
          </p:cNvPicPr>
          <p:nvPr/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>
            <a:off x="914400" y="-152400"/>
            <a:ext cx="7315200" cy="6096000"/>
          </a:xfrm>
          <a:prstGeom prst="rect">
            <a:avLst/>
          </a:prstGeom>
          <a:noFill/>
          <a:effectLst>
            <a:softEdge rad="127000"/>
          </a:effectLst>
          <a:scene3d>
            <a:camera prst="perspectiveRelaxed"/>
            <a:lightRig rig="threePt" dir="t"/>
          </a:scene3d>
        </p:spPr>
      </p:pic>
      <p:pic>
        <p:nvPicPr>
          <p:cNvPr id="8195" name="Picture 3" descr="logo_hidroplas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57825" y="5837238"/>
            <a:ext cx="3686175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i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</a:rPr>
              <a:t>           </a:t>
            </a:r>
            <a:endParaRPr lang="en-US" sz="4400" i="1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Britannic Bold" pitchFamily="34" charset="0"/>
            </a:endParaRPr>
          </a:p>
        </p:txBody>
      </p:sp>
      <p:pic>
        <p:nvPicPr>
          <p:cNvPr id="9218" name="Picture 2" descr="C:\Documents and Settings\Roplasto\Desktop\MODELE E-MAIL\usi pg 5.jpg"/>
          <p:cNvPicPr>
            <a:picLocks noChangeAspect="1" noChangeArrowheads="1"/>
          </p:cNvPicPr>
          <p:nvPr/>
        </p:nvPicPr>
        <p:blipFill>
          <a:blip r:embed="rId2" cstate="print">
            <a:lum bright="-30000"/>
          </a:blip>
          <a:srcRect/>
          <a:stretch>
            <a:fillRect/>
          </a:stretch>
        </p:blipFill>
        <p:spPr bwMode="auto">
          <a:xfrm>
            <a:off x="914400" y="-228600"/>
            <a:ext cx="7239000" cy="6553200"/>
          </a:xfrm>
          <a:prstGeom prst="rect">
            <a:avLst/>
          </a:prstGeom>
          <a:noFill/>
          <a:effectLst>
            <a:softEdge rad="317500"/>
          </a:effectLst>
          <a:scene3d>
            <a:camera prst="perspectiveRelaxed"/>
            <a:lightRig rig="threePt" dir="t"/>
          </a:scene3d>
        </p:spPr>
      </p:pic>
      <p:pic>
        <p:nvPicPr>
          <p:cNvPr id="9219" name="Picture 3" descr="logo_hidroplas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57825" y="5837238"/>
            <a:ext cx="3686175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371600" y="304800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</a:rPr>
              <a:t>Alegand</a:t>
            </a:r>
            <a:r>
              <a:rPr lang="en-US" i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</a:rPr>
              <a:t> </a:t>
            </a:r>
            <a:r>
              <a:rPr lang="en-US" i="1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</a:rPr>
              <a:t>modelul</a:t>
            </a:r>
            <a:r>
              <a:rPr lang="en-US" i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</a:rPr>
              <a:t> de </a:t>
            </a:r>
            <a:r>
              <a:rPr lang="en-US" i="1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</a:rPr>
              <a:t>usa</a:t>
            </a:r>
            <a:r>
              <a:rPr lang="en-US" i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</a:rPr>
              <a:t> care se </a:t>
            </a:r>
            <a:r>
              <a:rPr lang="en-US" i="1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</a:rPr>
              <a:t>potriveste</a:t>
            </a:r>
            <a:r>
              <a:rPr lang="en-US" i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</a:rPr>
              <a:t> </a:t>
            </a:r>
            <a:r>
              <a:rPr lang="en-US" i="1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</a:rPr>
              <a:t>cel</a:t>
            </a:r>
            <a:r>
              <a:rPr lang="en-US" i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</a:rPr>
              <a:t> </a:t>
            </a:r>
            <a:r>
              <a:rPr lang="en-US" i="1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</a:rPr>
              <a:t>mai</a:t>
            </a:r>
            <a:r>
              <a:rPr lang="en-US" i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</a:rPr>
              <a:t> </a:t>
            </a:r>
            <a:r>
              <a:rPr lang="en-US" i="1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</a:rPr>
              <a:t>bine</a:t>
            </a:r>
            <a:r>
              <a:rPr lang="en-US" i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</a:rPr>
              <a:t> </a:t>
            </a:r>
            <a:r>
              <a:rPr lang="en-US" i="1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</a:rPr>
              <a:t>stilului</a:t>
            </a:r>
            <a:r>
              <a:rPr lang="en-US" i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</a:rPr>
              <a:t> </a:t>
            </a:r>
            <a:r>
              <a:rPr lang="en-US" i="1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</a:rPr>
              <a:t>arhitectural</a:t>
            </a:r>
            <a:r>
              <a:rPr lang="en-US" i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</a:rPr>
              <a:t> , </a:t>
            </a:r>
            <a:r>
              <a:rPr lang="en-US" i="1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</a:rPr>
              <a:t>viitoarea</a:t>
            </a:r>
            <a:r>
              <a:rPr lang="en-US" i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</a:rPr>
              <a:t> </a:t>
            </a:r>
            <a:r>
              <a:rPr lang="en-US" i="1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</a:rPr>
              <a:t>constructie</a:t>
            </a:r>
            <a:r>
              <a:rPr lang="en-US" i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</a:rPr>
              <a:t> se </a:t>
            </a:r>
            <a:r>
              <a:rPr lang="en-US" i="1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</a:rPr>
              <a:t>va</a:t>
            </a:r>
            <a:r>
              <a:rPr lang="en-US" i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</a:rPr>
              <a:t> </a:t>
            </a:r>
            <a:r>
              <a:rPr lang="en-US" i="1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</a:rPr>
              <a:t>bucura</a:t>
            </a:r>
            <a:r>
              <a:rPr lang="en-US" i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</a:rPr>
              <a:t>  </a:t>
            </a:r>
          </a:p>
          <a:p>
            <a:r>
              <a:rPr lang="en-US" i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</a:rPr>
              <a:t>                 de </a:t>
            </a:r>
            <a:r>
              <a:rPr lang="en-US" i="1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</a:rPr>
              <a:t>originalitate</a:t>
            </a:r>
            <a:r>
              <a:rPr lang="en-US" i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</a:rPr>
              <a:t> </a:t>
            </a:r>
            <a:r>
              <a:rPr lang="en-US" i="1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</a:rPr>
              <a:t>si</a:t>
            </a:r>
            <a:r>
              <a:rPr lang="en-US" i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</a:rPr>
              <a:t> bun gust</a:t>
            </a:r>
            <a:endParaRPr lang="en-US" i="1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Britann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210</TotalTime>
  <Words>255</Words>
  <Application>Microsoft Office PowerPoint</Application>
  <PresentationFormat>On-screen Show (4:3)</PresentationFormat>
  <Paragraphs>28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Technic</vt:lpstr>
      <vt:lpstr>Slide 1</vt:lpstr>
      <vt:lpstr>IN ORICE SPATIU NE AFLAM , IN APROAPE ORICE AM PRIVI DE LA CARTE LA VESTIMENTATIE , DE LA AUTOMOBIL LA MOBILIER SUNTEM INCONJURATI DE ARHITECTURA SI DE DESIGN  , PENTRU NOI ESTE FOARTE SIMPLU SA PROIECTAM SI SA PRODUCEM ORICE DESIGN PENTRU A SE POTRIVI CU LOCUINTA DUMNEAVOASTRA SI BINEINTELES CU CEEA CE VA DORITI ! </vt:lpstr>
      <vt:lpstr>Slide 3</vt:lpstr>
      <vt:lpstr>Slide 4</vt:lpstr>
      <vt:lpstr>SISTEMUL DE VITRALII  FRUMOS, ACCESIBIL SI FOARTE USOR DE INTRETINUT</vt:lpstr>
      <vt:lpstr>MODEL DE GEAM SABLAT ( SABLAT –MAT)  ADAPTAREA DORINTELOR DUMNEAVOASTRA</vt:lpstr>
      <vt:lpstr>O USA NU NUMAI CA TREBUIE SA FIE FRUMOASA TREBUIE SA NE OFERE SI O SIGURANTA SPORITA !</vt:lpstr>
      <vt:lpstr>     diversitatea este cuvantul  cheie in ceea ce priveste dimensiunile,                    conformatiile , culorile si tipurile de deschideri.                                                  </vt:lpstr>
      <vt:lpstr>           </vt:lpstr>
      <vt:lpstr>  Daca toate ferestrele “seamana ‘’  intre ele ceea ce pune  valoare in                         stilul arhitectural este usa de la intrare.</vt:lpstr>
      <vt:lpstr>       Pentru a indeplini orice exigenta HIDROPLASTO®              ofera solutii sofisticate , cu design modern sau clasic.</vt:lpstr>
      <vt:lpstr>            ART &amp; DESIGN</vt:lpstr>
      <vt:lpstr>           ART &amp; DESIGN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Administrator</cp:lastModifiedBy>
  <cp:revision>27</cp:revision>
  <dcterms:created xsi:type="dcterms:W3CDTF">2006-08-16T00:00:00Z</dcterms:created>
  <dcterms:modified xsi:type="dcterms:W3CDTF">2012-06-05T12:56:15Z</dcterms:modified>
</cp:coreProperties>
</file>